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4"/>
  </p:notesMasterIdLst>
  <p:handoutMasterIdLst>
    <p:handoutMasterId r:id="rId35"/>
  </p:handoutMasterIdLst>
  <p:sldIdLst>
    <p:sldId id="256" r:id="rId2"/>
    <p:sldId id="257" r:id="rId3"/>
    <p:sldId id="283" r:id="rId4"/>
    <p:sldId id="258" r:id="rId5"/>
    <p:sldId id="259" r:id="rId6"/>
    <p:sldId id="263" r:id="rId7"/>
    <p:sldId id="260" r:id="rId8"/>
    <p:sldId id="261" r:id="rId9"/>
    <p:sldId id="286" r:id="rId10"/>
    <p:sldId id="262" r:id="rId11"/>
    <p:sldId id="268" r:id="rId12"/>
    <p:sldId id="269" r:id="rId13"/>
    <p:sldId id="270" r:id="rId14"/>
    <p:sldId id="264" r:id="rId15"/>
    <p:sldId id="265" r:id="rId16"/>
    <p:sldId id="266" r:id="rId17"/>
    <p:sldId id="272" r:id="rId18"/>
    <p:sldId id="267" r:id="rId19"/>
    <p:sldId id="274" r:id="rId20"/>
    <p:sldId id="273" r:id="rId21"/>
    <p:sldId id="276" r:id="rId22"/>
    <p:sldId id="275" r:id="rId23"/>
    <p:sldId id="277" r:id="rId24"/>
    <p:sldId id="278" r:id="rId25"/>
    <p:sldId id="279" r:id="rId26"/>
    <p:sldId id="280" r:id="rId27"/>
    <p:sldId id="281" r:id="rId28"/>
    <p:sldId id="282" r:id="rId29"/>
    <p:sldId id="284" r:id="rId30"/>
    <p:sldId id="285" r:id="rId31"/>
    <p:sldId id="288" r:id="rId32"/>
    <p:sldId id="28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7" autoAdjust="0"/>
    <p:restoredTop sz="94660"/>
  </p:normalViewPr>
  <p:slideViewPr>
    <p:cSldViewPr>
      <p:cViewPr varScale="1">
        <p:scale>
          <a:sx n="79" d="100"/>
          <a:sy n="79" d="100"/>
        </p:scale>
        <p:origin x="-100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611" y="-67"/>
      </p:cViewPr>
      <p:guideLst>
        <p:guide orient="horz" pos="2929"/>
        <p:guide pos="220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5" y="0"/>
            <a:ext cx="3038648" cy="465138"/>
          </a:xfrm>
          <a:prstGeom prst="rect">
            <a:avLst/>
          </a:prstGeom>
        </p:spPr>
        <p:txBody>
          <a:bodyPr vert="horz" lIns="91440" tIns="45720" rIns="91440" bIns="45720" rtlCol="0"/>
          <a:lstStyle>
            <a:lvl1pPr algn="r">
              <a:defRPr sz="1200"/>
            </a:lvl1pPr>
          </a:lstStyle>
          <a:p>
            <a:fld id="{B1E5EA48-D9F6-4FCE-86B7-8314B87FCD9D}" type="datetimeFigureOut">
              <a:rPr lang="en-US" smtClean="0"/>
              <a:pPr/>
              <a:t>10/15/2019</a:t>
            </a:fld>
            <a:endParaRPr lang="en-US" dirty="0"/>
          </a:p>
        </p:txBody>
      </p:sp>
      <p:sp>
        <p:nvSpPr>
          <p:cNvPr id="4" name="Footer Placeholder 3"/>
          <p:cNvSpPr>
            <a:spLocks noGrp="1"/>
          </p:cNvSpPr>
          <p:nvPr>
            <p:ph type="ftr" sz="quarter" idx="2"/>
          </p:nvPr>
        </p:nvSpPr>
        <p:spPr>
          <a:xfrm>
            <a:off x="1"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5" y="8829675"/>
            <a:ext cx="3038648" cy="465138"/>
          </a:xfrm>
          <a:prstGeom prst="rect">
            <a:avLst/>
          </a:prstGeom>
        </p:spPr>
        <p:txBody>
          <a:bodyPr vert="horz" lIns="91440" tIns="45720" rIns="91440" bIns="45720" rtlCol="0" anchor="b"/>
          <a:lstStyle>
            <a:lvl1pPr algn="r">
              <a:defRPr sz="1200"/>
            </a:lvl1pPr>
          </a:lstStyle>
          <a:p>
            <a:fld id="{39CF125E-9B16-4B78-B0AB-1537F77B860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5" y="0"/>
            <a:ext cx="3038648" cy="465138"/>
          </a:xfrm>
          <a:prstGeom prst="rect">
            <a:avLst/>
          </a:prstGeom>
        </p:spPr>
        <p:txBody>
          <a:bodyPr vert="horz" lIns="91440" tIns="45720" rIns="91440" bIns="45720" rtlCol="0"/>
          <a:lstStyle>
            <a:lvl1pPr algn="r">
              <a:defRPr sz="1200"/>
            </a:lvl1pPr>
          </a:lstStyle>
          <a:p>
            <a:fld id="{8FC6CABC-0818-4E0F-AB8F-1DCB3DD9E6EB}" type="datetimeFigureOut">
              <a:rPr lang="en-US" smtClean="0"/>
              <a:pPr/>
              <a:t>10/15/2019</a:t>
            </a:fld>
            <a:endParaRPr lang="en-US" dirty="0"/>
          </a:p>
        </p:txBody>
      </p:sp>
      <p:sp>
        <p:nvSpPr>
          <p:cNvPr id="4" name="Slide Image Placeholder 3"/>
          <p:cNvSpPr>
            <a:spLocks noGrp="1" noRot="1" noChangeAspect="1"/>
          </p:cNvSpPr>
          <p:nvPr>
            <p:ph type="sldImg" idx="2"/>
          </p:nvPr>
        </p:nvSpPr>
        <p:spPr>
          <a:xfrm>
            <a:off x="1181100" y="696913"/>
            <a:ext cx="4649788" cy="34877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8"/>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5" y="8829675"/>
            <a:ext cx="3038648" cy="465138"/>
          </a:xfrm>
          <a:prstGeom prst="rect">
            <a:avLst/>
          </a:prstGeom>
        </p:spPr>
        <p:txBody>
          <a:bodyPr vert="horz" lIns="91440" tIns="45720" rIns="91440" bIns="45720" rtlCol="0" anchor="b"/>
          <a:lstStyle>
            <a:lvl1pPr algn="r">
              <a:defRPr sz="1200"/>
            </a:lvl1pPr>
          </a:lstStyle>
          <a:p>
            <a:fld id="{45308B37-00AB-498C-B77D-7E09230080D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08B37-00AB-498C-B77D-7E09230080D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38673EF-7900-4BBF-82BE-D35E48B2F39A}" type="datetime1">
              <a:rPr lang="en-US" smtClean="0"/>
              <a:pPr/>
              <a:t>10/15/2019</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1B6D83-2471-4910-A7EE-5B37A3096B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7467B-7B78-42FA-BE0C-D8150ED6C784}" type="datetime1">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1B6D83-2471-4910-A7EE-5B37A3096B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5DBD37-FC49-4BA0-BF45-46971A272135}" type="datetime1">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1B6D83-2471-4910-A7EE-5B37A3096B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C5511CA-9E3F-4287-9ED9-F962BDB79753}" type="datetime1">
              <a:rPr lang="en-US" smtClean="0"/>
              <a:pPr/>
              <a:t>10/15/2019</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F31B6D83-2471-4910-A7EE-5B37A3096B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6E9CAB4F-45B5-4466-BFEF-BD4013882648}" type="datetime1">
              <a:rPr lang="en-US" smtClean="0"/>
              <a:pPr/>
              <a:t>10/15/2019</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F31B6D83-2471-4910-A7EE-5B37A3096B14}"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780EF36-DF0F-418C-AB5E-0025C3813180}" type="datetime1">
              <a:rPr lang="en-US" smtClean="0"/>
              <a:pPr/>
              <a:t>10/15/2019</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F31B6D83-2471-4910-A7EE-5B37A3096B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59C6102-E6E9-425A-8097-B1531B56E0A2}" type="datetime1">
              <a:rPr lang="en-US" smtClean="0"/>
              <a:pPr/>
              <a:t>10/15/2019</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31B6D83-2471-4910-A7EE-5B37A3096B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BCE812-F530-464D-A990-EB92B9C50264}" type="datetime1">
              <a:rPr lang="en-US" smtClean="0"/>
              <a:pPr/>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1B6D83-2471-4910-A7EE-5B37A3096B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45BD395-9EF1-4B6E-A63A-45AE5384477B}" type="datetime1">
              <a:rPr lang="en-US" smtClean="0"/>
              <a:pPr/>
              <a:t>10/15/2019</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F31B6D83-2471-4910-A7EE-5B37A3096B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E9D926E-C8A0-41D9-AD97-CD66BBFFE2EC}" type="datetime1">
              <a:rPr lang="en-US" smtClean="0"/>
              <a:pPr/>
              <a:t>10/15/2019</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31B6D83-2471-4910-A7EE-5B37A3096B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180DCF1-D59B-40F8-83AE-CB7208FC908D}" type="datetime1">
              <a:rPr lang="en-US" smtClean="0"/>
              <a:pPr/>
              <a:t>10/15/2019</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31B6D83-2471-4910-A7EE-5B37A3096B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855868F-750B-4E6E-80F4-92CAD746FBAC}" type="datetime1">
              <a:rPr lang="en-US" smtClean="0"/>
              <a:pPr/>
              <a:t>10/15/2019</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1B6D83-2471-4910-A7EE-5B37A3096B1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harise.proctor@maryland.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aileen.hoyle@maryland.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Fiscal Reconciliation Workbook</a:t>
            </a:r>
            <a:endParaRPr lang="en-US" dirty="0"/>
          </a:p>
        </p:txBody>
      </p:sp>
      <p:sp>
        <p:nvSpPr>
          <p:cNvPr id="3" name="Subtitle 2"/>
          <p:cNvSpPr>
            <a:spLocks noGrp="1"/>
          </p:cNvSpPr>
          <p:nvPr>
            <p:ph type="subTitle" idx="1"/>
          </p:nvPr>
        </p:nvSpPr>
        <p:spPr>
          <a:xfrm>
            <a:off x="990600" y="3657600"/>
            <a:ext cx="6781800" cy="2209800"/>
          </a:xfrm>
        </p:spPr>
        <p:txBody>
          <a:bodyPr>
            <a:noAutofit/>
          </a:bodyPr>
          <a:lstStyle/>
          <a:p>
            <a:r>
              <a:rPr lang="en-US" sz="2500" b="1" dirty="0" smtClean="0">
                <a:solidFill>
                  <a:schemeClr val="tx1"/>
                </a:solidFill>
              </a:rPr>
              <a:t>Charise Proctor, Assistant Director, Prince George’s County Office of Child Support</a:t>
            </a:r>
          </a:p>
          <a:p>
            <a:endParaRPr lang="en-US" sz="2500" dirty="0" smtClean="0">
              <a:solidFill>
                <a:schemeClr val="tx1"/>
              </a:solidFill>
            </a:endParaRPr>
          </a:p>
          <a:p>
            <a:r>
              <a:rPr lang="en-US" sz="2500" b="1" dirty="0" smtClean="0">
                <a:solidFill>
                  <a:schemeClr val="tx1"/>
                </a:solidFill>
              </a:rPr>
              <a:t>Aileen Hoyle, Supervisor, Prince George’s County Office of Child Support</a:t>
            </a:r>
            <a:endParaRPr lang="en-US" sz="2500" b="1" dirty="0">
              <a:solidFill>
                <a:schemeClr val="tx1"/>
              </a:solidFill>
            </a:endParaRPr>
          </a:p>
        </p:txBody>
      </p:sp>
      <p:sp>
        <p:nvSpPr>
          <p:cNvPr id="4" name="Slide Number Placeholder 3"/>
          <p:cNvSpPr>
            <a:spLocks noGrp="1"/>
          </p:cNvSpPr>
          <p:nvPr>
            <p:ph type="sldNum" sz="quarter" idx="12"/>
          </p:nvPr>
        </p:nvSpPr>
        <p:spPr/>
        <p:txBody>
          <a:bodyPr/>
          <a:lstStyle/>
          <a:p>
            <a:fld id="{F31B6D83-2471-4910-A7EE-5B37A3096B14}"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Summary Tab cont.</a:t>
            </a:r>
            <a:endParaRPr lang="en-US" dirty="0"/>
          </a:p>
        </p:txBody>
      </p:sp>
      <p:sp>
        <p:nvSpPr>
          <p:cNvPr id="3" name="Content Placeholder 2"/>
          <p:cNvSpPr>
            <a:spLocks noGrp="1"/>
          </p:cNvSpPr>
          <p:nvPr>
            <p:ph idx="1"/>
          </p:nvPr>
        </p:nvSpPr>
        <p:spPr>
          <a:xfrm>
            <a:off x="4572000" y="1506070"/>
            <a:ext cx="3581400" cy="4970930"/>
          </a:xfrm>
        </p:spPr>
        <p:txBody>
          <a:bodyPr>
            <a:noAutofit/>
          </a:bodyPr>
          <a:lstStyle/>
          <a:p>
            <a:r>
              <a:rPr lang="en-US" sz="2600" dirty="0" smtClean="0"/>
              <a:t>This section is where are all assessed arrears, SOA, and credit/debit information is entered.</a:t>
            </a:r>
          </a:p>
          <a:p>
            <a:r>
              <a:rPr lang="en-US" sz="2600" dirty="0" smtClean="0"/>
              <a:t>This information drives the Fiscal Reconciliation Workbook</a:t>
            </a:r>
            <a:endParaRPr lang="en-US" sz="2600" dirty="0"/>
          </a:p>
        </p:txBody>
      </p:sp>
      <p:pic>
        <p:nvPicPr>
          <p:cNvPr id="4098" name="Picture 2" descr="P:\PPR\Fiscal Reconciliation Presentation\Payment Summary Tab - Data Entry Boxes.JPG"/>
          <p:cNvPicPr>
            <a:picLocks noChangeAspect="1" noChangeArrowheads="1"/>
          </p:cNvPicPr>
          <p:nvPr/>
        </p:nvPicPr>
        <p:blipFill>
          <a:blip r:embed="rId3" cstate="print"/>
          <a:srcRect/>
          <a:stretch>
            <a:fillRect/>
          </a:stretch>
        </p:blipFill>
        <p:spPr bwMode="auto">
          <a:xfrm>
            <a:off x="1371600" y="1447800"/>
            <a:ext cx="2743200" cy="5181601"/>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Payment Summary Tab cont.</a:t>
            </a:r>
            <a:endParaRPr lang="en-US" dirty="0"/>
          </a:p>
        </p:txBody>
      </p:sp>
      <p:sp>
        <p:nvSpPr>
          <p:cNvPr id="3" name="Content Placeholder 2"/>
          <p:cNvSpPr>
            <a:spLocks noGrp="1"/>
          </p:cNvSpPr>
          <p:nvPr>
            <p:ph idx="1"/>
          </p:nvPr>
        </p:nvSpPr>
        <p:spPr>
          <a:xfrm>
            <a:off x="4572000" y="1600200"/>
            <a:ext cx="4114800" cy="4525963"/>
          </a:xfrm>
        </p:spPr>
        <p:txBody>
          <a:bodyPr>
            <a:normAutofit lnSpcReduction="10000"/>
          </a:bodyPr>
          <a:lstStyle/>
          <a:p>
            <a:r>
              <a:rPr lang="en-US" dirty="0" smtClean="0"/>
              <a:t>Any assessed arrears are placed in the top section with the “as of date”.</a:t>
            </a:r>
          </a:p>
          <a:p>
            <a:r>
              <a:rPr lang="en-US" dirty="0" smtClean="0"/>
              <a:t>The SOA entry section allows for the initial SOA and nine SOA changes.</a:t>
            </a:r>
            <a:endParaRPr lang="en-US" dirty="0"/>
          </a:p>
        </p:txBody>
      </p:sp>
      <p:pic>
        <p:nvPicPr>
          <p:cNvPr id="9218" name="Picture 2" descr="P:\PPR\Fiscal Reconciliation Presentation\Payment Summary Tab - Assessed Arrears and SOA Entry.JPG"/>
          <p:cNvPicPr>
            <a:picLocks noChangeAspect="1" noChangeArrowheads="1"/>
          </p:cNvPicPr>
          <p:nvPr/>
        </p:nvPicPr>
        <p:blipFill>
          <a:blip r:embed="rId3" cstate="print"/>
          <a:srcRect/>
          <a:stretch>
            <a:fillRect/>
          </a:stretch>
        </p:blipFill>
        <p:spPr bwMode="auto">
          <a:xfrm>
            <a:off x="762513" y="2057400"/>
            <a:ext cx="3733287" cy="33147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Summary Tab Cont.</a:t>
            </a:r>
            <a:endParaRPr lang="en-US" dirty="0"/>
          </a:p>
        </p:txBody>
      </p:sp>
      <p:sp>
        <p:nvSpPr>
          <p:cNvPr id="3" name="Content Placeholder 2"/>
          <p:cNvSpPr>
            <a:spLocks noGrp="1"/>
          </p:cNvSpPr>
          <p:nvPr>
            <p:ph idx="1"/>
          </p:nvPr>
        </p:nvSpPr>
        <p:spPr>
          <a:xfrm>
            <a:off x="4648200" y="1798637"/>
            <a:ext cx="4114800" cy="4525963"/>
          </a:xfrm>
        </p:spPr>
        <p:txBody>
          <a:bodyPr>
            <a:normAutofit fontScale="92500" lnSpcReduction="20000"/>
          </a:bodyPr>
          <a:lstStyle/>
          <a:p>
            <a:r>
              <a:rPr lang="en-US" dirty="0" smtClean="0"/>
              <a:t>Examples: The date of the emancipation of the child, death of a case member, change in custody, the court terminates child support, etc.</a:t>
            </a:r>
          </a:p>
          <a:p>
            <a:r>
              <a:rPr lang="en-US" dirty="0" smtClean="0"/>
              <a:t>This should remain 12/31/9999 at all other times.</a:t>
            </a:r>
            <a:endParaRPr lang="en-US" dirty="0"/>
          </a:p>
        </p:txBody>
      </p:sp>
      <p:pic>
        <p:nvPicPr>
          <p:cNvPr id="10242" name="Picture 2" descr="P:\PPR\Fiscal Reconciliation Presentation\Payment Summary Tab - Last Date of Charge.JPG"/>
          <p:cNvPicPr>
            <a:picLocks noChangeAspect="1" noChangeArrowheads="1"/>
          </p:cNvPicPr>
          <p:nvPr/>
        </p:nvPicPr>
        <p:blipFill>
          <a:blip r:embed="rId3" cstate="print"/>
          <a:srcRect/>
          <a:stretch>
            <a:fillRect/>
          </a:stretch>
        </p:blipFill>
        <p:spPr bwMode="auto">
          <a:xfrm>
            <a:off x="685800" y="1897694"/>
            <a:ext cx="3886200" cy="845506"/>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11" name="Content Placeholder 2"/>
          <p:cNvSpPr txBox="1">
            <a:spLocks/>
          </p:cNvSpPr>
          <p:nvPr/>
        </p:nvSpPr>
        <p:spPr>
          <a:xfrm>
            <a:off x="457200" y="3200400"/>
            <a:ext cx="4114800" cy="25146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This section indicates that the reconciliation should not charge after this date.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F31B6D83-2471-4910-A7EE-5B37A3096B1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Summary Tab cont.</a:t>
            </a:r>
            <a:endParaRPr lang="en-US" dirty="0"/>
          </a:p>
        </p:txBody>
      </p:sp>
      <p:sp>
        <p:nvSpPr>
          <p:cNvPr id="3" name="Content Placeholder 2"/>
          <p:cNvSpPr>
            <a:spLocks noGrp="1"/>
          </p:cNvSpPr>
          <p:nvPr>
            <p:ph idx="1"/>
          </p:nvPr>
        </p:nvSpPr>
        <p:spPr>
          <a:xfrm>
            <a:off x="4572000" y="1600200"/>
            <a:ext cx="4114800" cy="4525963"/>
          </a:xfrm>
        </p:spPr>
        <p:txBody>
          <a:bodyPr>
            <a:noAutofit/>
          </a:bodyPr>
          <a:lstStyle/>
          <a:p>
            <a:r>
              <a:rPr lang="en-US" sz="2200" dirty="0" smtClean="0"/>
              <a:t>Used to add any credits or debits that occurred on the case that are not on the payment summary.</a:t>
            </a:r>
          </a:p>
          <a:p>
            <a:r>
              <a:rPr lang="en-US" sz="2200" dirty="0" smtClean="0"/>
              <a:t>Example: The court gives NCP credit for direct payments to the CP.</a:t>
            </a:r>
          </a:p>
          <a:p>
            <a:r>
              <a:rPr lang="en-US" sz="2200" dirty="0" smtClean="0"/>
              <a:t>Positive amounts for credits.</a:t>
            </a:r>
          </a:p>
          <a:p>
            <a:r>
              <a:rPr lang="en-US" sz="2200" dirty="0" smtClean="0"/>
              <a:t>Negative amounts for debits.</a:t>
            </a:r>
            <a:endParaRPr lang="en-US" sz="2200" dirty="0"/>
          </a:p>
        </p:txBody>
      </p:sp>
      <p:pic>
        <p:nvPicPr>
          <p:cNvPr id="11266" name="Picture 2" descr="P:\PPR\Fiscal Reconciliation Presentation\Payment Summary Tab - Credit and Debit Section.JPG"/>
          <p:cNvPicPr>
            <a:picLocks noChangeAspect="1" noChangeArrowheads="1"/>
          </p:cNvPicPr>
          <p:nvPr/>
        </p:nvPicPr>
        <p:blipFill>
          <a:blip r:embed="rId3" cstate="print"/>
          <a:srcRect/>
          <a:stretch>
            <a:fillRect/>
          </a:stretch>
        </p:blipFill>
        <p:spPr bwMode="auto">
          <a:xfrm>
            <a:off x="609600" y="1905000"/>
            <a:ext cx="3753016" cy="30480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Reconciliation Pages</a:t>
            </a:r>
            <a:endParaRPr lang="en-US" dirty="0"/>
          </a:p>
        </p:txBody>
      </p:sp>
      <p:sp>
        <p:nvSpPr>
          <p:cNvPr id="3" name="Content Placeholder 2"/>
          <p:cNvSpPr>
            <a:spLocks noGrp="1"/>
          </p:cNvSpPr>
          <p:nvPr>
            <p:ph idx="1"/>
          </p:nvPr>
        </p:nvSpPr>
        <p:spPr>
          <a:xfrm>
            <a:off x="5867400" y="1905000"/>
            <a:ext cx="2971800" cy="4343400"/>
          </a:xfrm>
        </p:spPr>
        <p:txBody>
          <a:bodyPr>
            <a:noAutofit/>
          </a:bodyPr>
          <a:lstStyle/>
          <a:p>
            <a:r>
              <a:rPr lang="en-US" sz="2400" dirty="0" smtClean="0"/>
              <a:t>The layout of each page is the same.</a:t>
            </a:r>
          </a:p>
          <a:p>
            <a:r>
              <a:rPr lang="en-US" sz="2400" dirty="0" smtClean="0"/>
              <a:t>A header section and the “Year Blocks” will show the calculated reconciliation.</a:t>
            </a:r>
            <a:endParaRPr lang="en-US" sz="2400" dirty="0"/>
          </a:p>
        </p:txBody>
      </p:sp>
      <p:pic>
        <p:nvPicPr>
          <p:cNvPr id="6146" name="Picture 2" descr="P:\PPR\Fiscal Reconciliation Presentation\Page 1 - Full Layout.JPG"/>
          <p:cNvPicPr>
            <a:picLocks noChangeAspect="1" noChangeArrowheads="1"/>
          </p:cNvPicPr>
          <p:nvPr/>
        </p:nvPicPr>
        <p:blipFill>
          <a:blip r:embed="rId3" cstate="print"/>
          <a:srcRect t="1613"/>
          <a:stretch>
            <a:fillRect/>
          </a:stretch>
        </p:blipFill>
        <p:spPr bwMode="auto">
          <a:xfrm>
            <a:off x="381000" y="1600200"/>
            <a:ext cx="5410200" cy="4648200"/>
          </a:xfrm>
          <a:prstGeom prst="rect">
            <a:avLst/>
          </a:prstGeom>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Reconciliation Pages</a:t>
            </a:r>
            <a:endParaRPr lang="en-US" dirty="0"/>
          </a:p>
        </p:txBody>
      </p:sp>
      <p:sp>
        <p:nvSpPr>
          <p:cNvPr id="3" name="Content Placeholder 2"/>
          <p:cNvSpPr>
            <a:spLocks noGrp="1"/>
          </p:cNvSpPr>
          <p:nvPr>
            <p:ph idx="1"/>
          </p:nvPr>
        </p:nvSpPr>
        <p:spPr>
          <a:xfrm>
            <a:off x="533400" y="4648200"/>
            <a:ext cx="8229600" cy="1828800"/>
          </a:xfrm>
        </p:spPr>
        <p:txBody>
          <a:bodyPr>
            <a:normAutofit fontScale="92500" lnSpcReduction="10000"/>
          </a:bodyPr>
          <a:lstStyle/>
          <a:p>
            <a:r>
              <a:rPr lang="en-US" dirty="0" smtClean="0"/>
              <a:t>The header section on PAGE 1 allows you to edit the jurisdiction and case information.</a:t>
            </a:r>
          </a:p>
          <a:p>
            <a:r>
              <a:rPr lang="en-US" dirty="0" smtClean="0"/>
              <a:t>This information carries over to the remaining pages.</a:t>
            </a:r>
            <a:endParaRPr lang="en-US" dirty="0"/>
          </a:p>
        </p:txBody>
      </p:sp>
      <p:pic>
        <p:nvPicPr>
          <p:cNvPr id="7170" name="Picture 2" descr="P:\PPR\Fiscal Reconciliation Presentation\Page 1 - Header Fields.JPG"/>
          <p:cNvPicPr>
            <a:picLocks noChangeAspect="1" noChangeArrowheads="1"/>
          </p:cNvPicPr>
          <p:nvPr/>
        </p:nvPicPr>
        <p:blipFill>
          <a:blip r:embed="rId3" cstate="print"/>
          <a:srcRect t="7143"/>
          <a:stretch>
            <a:fillRect/>
          </a:stretch>
        </p:blipFill>
        <p:spPr bwMode="auto">
          <a:xfrm>
            <a:off x="926946" y="1981200"/>
            <a:ext cx="7290108" cy="9906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pic>
        <p:nvPicPr>
          <p:cNvPr id="7171" name="Picture 3" descr="P:\PPR\Fiscal Reconciliation Presentation\Page 1 - Header Fields with Data.JPG"/>
          <p:cNvPicPr>
            <a:picLocks noChangeAspect="1" noChangeArrowheads="1"/>
          </p:cNvPicPr>
          <p:nvPr/>
        </p:nvPicPr>
        <p:blipFill>
          <a:blip r:embed="rId4" cstate="print"/>
          <a:srcRect/>
          <a:stretch>
            <a:fillRect/>
          </a:stretch>
        </p:blipFill>
        <p:spPr bwMode="auto">
          <a:xfrm>
            <a:off x="914401" y="3328987"/>
            <a:ext cx="7315199" cy="938213"/>
          </a:xfrm>
          <a:prstGeom prst="rect">
            <a:avLst/>
          </a:prstGeom>
          <a:noFill/>
          <a:ln w="38100">
            <a:solidFill>
              <a:schemeClr val="accent1">
                <a:lumMod val="75000"/>
              </a:schemeClr>
            </a:solidFill>
          </a:ln>
        </p:spPr>
      </p:pic>
      <p:sp>
        <p:nvSpPr>
          <p:cNvPr id="6" name="Slide Number Placeholder 5"/>
          <p:cNvSpPr>
            <a:spLocks noGrp="1"/>
          </p:cNvSpPr>
          <p:nvPr>
            <p:ph type="sldNum" sz="quarter" idx="12"/>
          </p:nvPr>
        </p:nvSpPr>
        <p:spPr/>
        <p:txBody>
          <a:bodyPr/>
          <a:lstStyle/>
          <a:p>
            <a:fld id="{F31B6D83-2471-4910-A7EE-5B37A3096B14}"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Fiscal Reconciliation Pages: The Year Block</a:t>
            </a:r>
            <a:endParaRPr lang="en-US" dirty="0"/>
          </a:p>
        </p:txBody>
      </p:sp>
      <p:sp>
        <p:nvSpPr>
          <p:cNvPr id="3" name="Content Placeholder 2"/>
          <p:cNvSpPr>
            <a:spLocks noGrp="1"/>
          </p:cNvSpPr>
          <p:nvPr>
            <p:ph idx="1"/>
          </p:nvPr>
        </p:nvSpPr>
        <p:spPr>
          <a:xfrm>
            <a:off x="5029200" y="2408237"/>
            <a:ext cx="3733800" cy="3078163"/>
          </a:xfrm>
        </p:spPr>
        <p:txBody>
          <a:bodyPr>
            <a:normAutofit/>
          </a:bodyPr>
          <a:lstStyle/>
          <a:p>
            <a:r>
              <a:rPr lang="en-US" sz="2400" dirty="0" smtClean="0"/>
              <a:t>The Year Block holds the SOA, payment, and balance information based on the information entered on the Payment Summary Page.</a:t>
            </a:r>
            <a:endParaRPr lang="en-US" sz="2400" dirty="0"/>
          </a:p>
        </p:txBody>
      </p:sp>
      <p:pic>
        <p:nvPicPr>
          <p:cNvPr id="8194" name="Picture 2" descr="P:\PPR\Fiscal Reconciliation Presentation\Year Block.JPG"/>
          <p:cNvPicPr>
            <a:picLocks noChangeAspect="1" noChangeArrowheads="1"/>
          </p:cNvPicPr>
          <p:nvPr/>
        </p:nvPicPr>
        <p:blipFill>
          <a:blip r:embed="rId3" cstate="print"/>
          <a:srcRect/>
          <a:stretch>
            <a:fillRect/>
          </a:stretch>
        </p:blipFill>
        <p:spPr bwMode="auto">
          <a:xfrm>
            <a:off x="966877" y="1828800"/>
            <a:ext cx="3833723" cy="4540527"/>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Paid and Arrears Balance</a:t>
            </a:r>
            <a:endParaRPr lang="en-US" dirty="0"/>
          </a:p>
        </p:txBody>
      </p:sp>
      <p:sp>
        <p:nvSpPr>
          <p:cNvPr id="3" name="Content Placeholder 2"/>
          <p:cNvSpPr>
            <a:spLocks noGrp="1"/>
          </p:cNvSpPr>
          <p:nvPr>
            <p:ph idx="1"/>
          </p:nvPr>
        </p:nvSpPr>
        <p:spPr>
          <a:xfrm>
            <a:off x="457200" y="3733800"/>
            <a:ext cx="8229600" cy="2392363"/>
          </a:xfrm>
        </p:spPr>
        <p:txBody>
          <a:bodyPr>
            <a:normAutofit fontScale="92500"/>
          </a:bodyPr>
          <a:lstStyle/>
          <a:p>
            <a:r>
              <a:rPr lang="en-US" dirty="0" smtClean="0"/>
              <a:t>At the bottom of each Year Block </a:t>
            </a:r>
            <a:r>
              <a:rPr lang="en-US" dirty="0"/>
              <a:t>t</a:t>
            </a:r>
            <a:r>
              <a:rPr lang="en-US" dirty="0" smtClean="0"/>
              <a:t>here is a total paid and arrears balance section.</a:t>
            </a:r>
          </a:p>
          <a:p>
            <a:r>
              <a:rPr lang="en-US" dirty="0" smtClean="0"/>
              <a:t>This will populate once the SOA and Payment Summary is entered on the Payment Summary Tab.</a:t>
            </a:r>
            <a:endParaRPr lang="en-US" dirty="0"/>
          </a:p>
        </p:txBody>
      </p:sp>
      <p:pic>
        <p:nvPicPr>
          <p:cNvPr id="13315" name="Picture 3" descr="P:\PPR\Fiscal Reconciliation Presentation\Empty Total paid and arrears section.JPG"/>
          <p:cNvPicPr>
            <a:picLocks noChangeAspect="1" noChangeArrowheads="1"/>
          </p:cNvPicPr>
          <p:nvPr/>
        </p:nvPicPr>
        <p:blipFill>
          <a:blip r:embed="rId3" cstate="print"/>
          <a:srcRect/>
          <a:stretch>
            <a:fillRect/>
          </a:stretch>
        </p:blipFill>
        <p:spPr bwMode="auto">
          <a:xfrm>
            <a:off x="1835468" y="2209800"/>
            <a:ext cx="5473065" cy="701675"/>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9" name="Content Placeholder 8"/>
          <p:cNvSpPr>
            <a:spLocks noGrp="1"/>
          </p:cNvSpPr>
          <p:nvPr>
            <p:ph idx="1"/>
          </p:nvPr>
        </p:nvSpPr>
        <p:spPr>
          <a:xfrm>
            <a:off x="381000" y="4495800"/>
            <a:ext cx="4267200" cy="2286000"/>
          </a:xfrm>
        </p:spPr>
        <p:txBody>
          <a:bodyPr>
            <a:normAutofit fontScale="77500" lnSpcReduction="20000"/>
          </a:bodyPr>
          <a:lstStyle/>
          <a:p>
            <a:r>
              <a:rPr lang="en-US" dirty="0" smtClean="0"/>
              <a:t>Enter an SOA Effective Date and an SOA on the Payment Summary Tab.</a:t>
            </a:r>
          </a:p>
          <a:p>
            <a:r>
              <a:rPr lang="en-US" dirty="0" smtClean="0"/>
              <a:t>The Year Block updates with the year and the SOA information up to the present month.</a:t>
            </a:r>
            <a:endParaRPr lang="en-US" dirty="0"/>
          </a:p>
        </p:txBody>
      </p:sp>
      <p:pic>
        <p:nvPicPr>
          <p:cNvPr id="12291" name="Picture 3" descr="P:\PPR\Fiscal Reconciliation Presentation\Year Block with Data.JPG"/>
          <p:cNvPicPr>
            <a:picLocks noChangeAspect="1" noChangeArrowheads="1"/>
          </p:cNvPicPr>
          <p:nvPr/>
        </p:nvPicPr>
        <p:blipFill>
          <a:blip r:embed="rId3" cstate="print"/>
          <a:srcRect/>
          <a:stretch>
            <a:fillRect/>
          </a:stretch>
        </p:blipFill>
        <p:spPr bwMode="auto">
          <a:xfrm>
            <a:off x="4800600" y="1981200"/>
            <a:ext cx="3650296" cy="42672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pic>
        <p:nvPicPr>
          <p:cNvPr id="12292" name="Picture 4" descr="P:\PPR\Fiscal Reconciliation Presentation\SOA Entry with Data.JPG"/>
          <p:cNvPicPr>
            <a:picLocks noChangeAspect="1" noChangeArrowheads="1"/>
          </p:cNvPicPr>
          <p:nvPr/>
        </p:nvPicPr>
        <p:blipFill>
          <a:blip r:embed="rId4" cstate="print"/>
          <a:srcRect/>
          <a:stretch>
            <a:fillRect/>
          </a:stretch>
        </p:blipFill>
        <p:spPr bwMode="auto">
          <a:xfrm>
            <a:off x="685800" y="2000570"/>
            <a:ext cx="3352800" cy="234283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10" name="Right Arrow 9"/>
          <p:cNvSpPr/>
          <p:nvPr/>
        </p:nvSpPr>
        <p:spPr>
          <a:xfrm>
            <a:off x="4153300" y="29718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580950" y="2181725"/>
            <a:ext cx="9144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410200" y="1990825"/>
            <a:ext cx="9144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p:cNvSpPr>
            <a:spLocks noGrp="1"/>
          </p:cNvSpPr>
          <p:nvPr>
            <p:ph type="sldNum" sz="quarter" idx="12"/>
          </p:nvPr>
        </p:nvSpPr>
        <p:spPr/>
        <p:txBody>
          <a:bodyPr/>
          <a:lstStyle/>
          <a:p>
            <a:fld id="{F31B6D83-2471-4910-A7EE-5B37A3096B14}"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457200" y="4191000"/>
            <a:ext cx="4191000" cy="1935163"/>
          </a:xfrm>
        </p:spPr>
        <p:txBody>
          <a:bodyPr>
            <a:normAutofit fontScale="92500" lnSpcReduction="20000"/>
          </a:bodyPr>
          <a:lstStyle/>
          <a:p>
            <a:r>
              <a:rPr lang="en-US" dirty="0" smtClean="0"/>
              <a:t>If the last date the case is going to charge is entered, the charging stops in that month.</a:t>
            </a:r>
            <a:endParaRPr lang="en-US" dirty="0"/>
          </a:p>
        </p:txBody>
      </p:sp>
      <p:pic>
        <p:nvPicPr>
          <p:cNvPr id="15363" name="Picture 3" descr="P:\PPR\Fiscal Reconciliation Presentation\Payment Summary Tab - Last Date of Charge with a Date.JPG"/>
          <p:cNvPicPr>
            <a:picLocks noChangeAspect="1" noChangeArrowheads="1"/>
          </p:cNvPicPr>
          <p:nvPr/>
        </p:nvPicPr>
        <p:blipFill>
          <a:blip r:embed="rId3" cstate="print"/>
          <a:srcRect t="13310" b="20140"/>
          <a:stretch>
            <a:fillRect/>
          </a:stretch>
        </p:blipFill>
        <p:spPr bwMode="auto">
          <a:xfrm>
            <a:off x="609600" y="2667000"/>
            <a:ext cx="3581400" cy="7620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pic>
        <p:nvPicPr>
          <p:cNvPr id="15364" name="Picture 4" descr="P:\PPR\Fiscal Reconciliation Presentation\Page 1 with Last Charge Date.JPG"/>
          <p:cNvPicPr>
            <a:picLocks noChangeAspect="1" noChangeArrowheads="1"/>
          </p:cNvPicPr>
          <p:nvPr/>
        </p:nvPicPr>
        <p:blipFill>
          <a:blip r:embed="rId4" cstate="print"/>
          <a:srcRect/>
          <a:stretch>
            <a:fillRect/>
          </a:stretch>
        </p:blipFill>
        <p:spPr bwMode="auto">
          <a:xfrm>
            <a:off x="4953000" y="1920875"/>
            <a:ext cx="3505200" cy="4098925"/>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7" name="Right Arrow 6"/>
          <p:cNvSpPr/>
          <p:nvPr/>
        </p:nvSpPr>
        <p:spPr>
          <a:xfrm>
            <a:off x="4314525" y="28194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467150" y="4819850"/>
            <a:ext cx="10668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F31B6D83-2471-4910-A7EE-5B37A3096B14}"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In this session the audience will learn how to utilize the Fiscal Reconciliation Workbook.</a:t>
            </a:r>
          </a:p>
          <a:p>
            <a:r>
              <a:rPr lang="en-US" dirty="0" smtClean="0"/>
              <a:t>The audience will also learn the logistics of the programming</a:t>
            </a:r>
            <a:endParaRPr lang="en-US" dirty="0"/>
          </a:p>
        </p:txBody>
      </p:sp>
      <p:sp>
        <p:nvSpPr>
          <p:cNvPr id="4" name="Slide Number Placeholder 3"/>
          <p:cNvSpPr>
            <a:spLocks noGrp="1"/>
          </p:cNvSpPr>
          <p:nvPr>
            <p:ph type="sldNum" sz="quarter" idx="12"/>
          </p:nvPr>
        </p:nvSpPr>
        <p:spPr/>
        <p:txBody>
          <a:bodyPr/>
          <a:lstStyle/>
          <a:p>
            <a:fld id="{F31B6D83-2471-4910-A7EE-5B37A3096B1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304800" y="4495800"/>
            <a:ext cx="4953000" cy="1630363"/>
          </a:xfrm>
        </p:spPr>
        <p:txBody>
          <a:bodyPr>
            <a:normAutofit fontScale="77500" lnSpcReduction="20000"/>
          </a:bodyPr>
          <a:lstStyle/>
          <a:p>
            <a:r>
              <a:rPr lang="en-US" dirty="0" smtClean="0"/>
              <a:t>When the payment summary is copied into the Payment Summary Tab, the payments will populate the Year Block in the appropriate month.</a:t>
            </a:r>
            <a:endParaRPr lang="en-US" dirty="0"/>
          </a:p>
        </p:txBody>
      </p:sp>
      <p:pic>
        <p:nvPicPr>
          <p:cNvPr id="14338" name="Picture 2" descr="P:\PPR\Fiscal Reconciliation Presentation\Payment Summary Tab - Payments Added.JPG"/>
          <p:cNvPicPr>
            <a:picLocks noChangeAspect="1" noChangeArrowheads="1"/>
          </p:cNvPicPr>
          <p:nvPr/>
        </p:nvPicPr>
        <p:blipFill>
          <a:blip r:embed="rId3" cstate="print"/>
          <a:srcRect r="39282"/>
          <a:stretch>
            <a:fillRect/>
          </a:stretch>
        </p:blipFill>
        <p:spPr bwMode="auto">
          <a:xfrm>
            <a:off x="274322" y="2133600"/>
            <a:ext cx="4450078" cy="20574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7" name="Right Arrow 6"/>
          <p:cNvSpPr/>
          <p:nvPr/>
        </p:nvSpPr>
        <p:spPr>
          <a:xfrm>
            <a:off x="4857550" y="3048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41" name="Picture 5" descr="P:\PPR\Fiscal Reconciliation Presentation\Year Block with Payments.JPG"/>
          <p:cNvPicPr>
            <a:picLocks noChangeAspect="1" noChangeArrowheads="1"/>
          </p:cNvPicPr>
          <p:nvPr/>
        </p:nvPicPr>
        <p:blipFill>
          <a:blip r:embed="rId4" cstate="print"/>
          <a:srcRect l="674" r="1961"/>
          <a:stretch>
            <a:fillRect/>
          </a:stretch>
        </p:blipFill>
        <p:spPr bwMode="auto">
          <a:xfrm>
            <a:off x="5486400" y="1752600"/>
            <a:ext cx="3276600" cy="38862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8" name="Slide Number Placeholder 7"/>
          <p:cNvSpPr>
            <a:spLocks noGrp="1"/>
          </p:cNvSpPr>
          <p:nvPr>
            <p:ph type="sldNum" sz="quarter" idx="12"/>
          </p:nvPr>
        </p:nvSpPr>
        <p:spPr/>
        <p:txBody>
          <a:bodyPr/>
          <a:lstStyle/>
          <a:p>
            <a:fld id="{F31B6D83-2471-4910-A7EE-5B37A3096B14}"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457200" y="4847437"/>
            <a:ext cx="8229600" cy="1630363"/>
          </a:xfrm>
        </p:spPr>
        <p:txBody>
          <a:bodyPr>
            <a:normAutofit fontScale="77500" lnSpcReduction="20000"/>
          </a:bodyPr>
          <a:lstStyle/>
          <a:p>
            <a:r>
              <a:rPr lang="en-US" dirty="0" smtClean="0"/>
              <a:t>Assessed arrears and the assessed “as of” date can be entered on the Payment Summary Tab. </a:t>
            </a:r>
          </a:p>
          <a:p>
            <a:r>
              <a:rPr lang="en-US" dirty="0" smtClean="0"/>
              <a:t>When entering assessed arrears, make sure that the first SOA Effective Date is the first charge date after the assessed arrears date.</a:t>
            </a:r>
            <a:endParaRPr lang="en-US" dirty="0"/>
          </a:p>
        </p:txBody>
      </p:sp>
      <p:pic>
        <p:nvPicPr>
          <p:cNvPr id="17410" name="Picture 2" descr="P:\PPR\Fiscal Reconciliation Presentation\Assess Arrears with message and first charge date after assessed arrears.JPG"/>
          <p:cNvPicPr>
            <a:picLocks noChangeAspect="1" noChangeArrowheads="1"/>
          </p:cNvPicPr>
          <p:nvPr/>
        </p:nvPicPr>
        <p:blipFill>
          <a:blip r:embed="rId3" cstate="print"/>
          <a:srcRect/>
          <a:stretch>
            <a:fillRect/>
          </a:stretch>
        </p:blipFill>
        <p:spPr bwMode="auto">
          <a:xfrm>
            <a:off x="2832100" y="1713007"/>
            <a:ext cx="3416300" cy="2962054"/>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381000" y="4648200"/>
            <a:ext cx="4267200" cy="1828800"/>
          </a:xfrm>
        </p:spPr>
        <p:txBody>
          <a:bodyPr>
            <a:normAutofit fontScale="70000" lnSpcReduction="20000"/>
          </a:bodyPr>
          <a:lstStyle/>
          <a:p>
            <a:r>
              <a:rPr lang="en-US" dirty="0" smtClean="0"/>
              <a:t>The Workbook is set up to read every payment on the Payment Summary Tab. </a:t>
            </a:r>
          </a:p>
          <a:p>
            <a:r>
              <a:rPr lang="en-US" dirty="0" smtClean="0"/>
              <a:t>Therefore, payments before the assessed arrears will be in the Year Block.  </a:t>
            </a:r>
            <a:endParaRPr lang="en-US" dirty="0"/>
          </a:p>
        </p:txBody>
      </p:sp>
      <p:pic>
        <p:nvPicPr>
          <p:cNvPr id="16386" name="Picture 2" descr="P:\PPR\Fiscal Reconciliation Presentation\Assess Arrears with message and first charge date after assessed arrears.JPG"/>
          <p:cNvPicPr>
            <a:picLocks noChangeAspect="1" noChangeArrowheads="1"/>
          </p:cNvPicPr>
          <p:nvPr/>
        </p:nvPicPr>
        <p:blipFill>
          <a:blip r:embed="rId3" cstate="print"/>
          <a:srcRect/>
          <a:stretch>
            <a:fillRect/>
          </a:stretch>
        </p:blipFill>
        <p:spPr bwMode="auto">
          <a:xfrm>
            <a:off x="1219200" y="1898879"/>
            <a:ext cx="2819400" cy="2444521"/>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pic>
        <p:nvPicPr>
          <p:cNvPr id="16388" name="Picture 4" descr="P:\PPR\Fiscal Reconciliation Presentation\Assessed Arrears with payment before assessed arrears.JPG"/>
          <p:cNvPicPr>
            <a:picLocks noChangeAspect="1" noChangeArrowheads="1"/>
          </p:cNvPicPr>
          <p:nvPr/>
        </p:nvPicPr>
        <p:blipFill>
          <a:blip r:embed="rId4" cstate="print"/>
          <a:srcRect/>
          <a:stretch>
            <a:fillRect/>
          </a:stretch>
        </p:blipFill>
        <p:spPr bwMode="auto">
          <a:xfrm>
            <a:off x="5029199" y="1676400"/>
            <a:ext cx="3529947" cy="41148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7" name="Right Arrow 6"/>
          <p:cNvSpPr/>
          <p:nvPr/>
        </p:nvSpPr>
        <p:spPr>
          <a:xfrm>
            <a:off x="4249550" y="3048000"/>
            <a:ext cx="533400" cy="457200"/>
          </a:xfrm>
          <a:prstGeom prst="rightArrow">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quot;No&quot; Symbol 7"/>
          <p:cNvSpPr/>
          <p:nvPr/>
        </p:nvSpPr>
        <p:spPr>
          <a:xfrm>
            <a:off x="6705600" y="2133600"/>
            <a:ext cx="1066800" cy="1066800"/>
          </a:xfrm>
          <a:prstGeom prst="noSmoking">
            <a:avLst>
              <a:gd name="adj" fmla="val 5756"/>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9" name="Oval 8"/>
          <p:cNvSpPr/>
          <p:nvPr/>
        </p:nvSpPr>
        <p:spPr>
          <a:xfrm>
            <a:off x="7667325" y="1676400"/>
            <a:ext cx="990600" cy="40987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p:cNvSpPr>
            <a:spLocks noGrp="1"/>
          </p:cNvSpPr>
          <p:nvPr>
            <p:ph type="sldNum" sz="quarter" idx="12"/>
          </p:nvPr>
        </p:nvSpPr>
        <p:spPr/>
        <p:txBody>
          <a:bodyPr/>
          <a:lstStyle/>
          <a:p>
            <a:fld id="{F31B6D83-2471-4910-A7EE-5B37A3096B14}"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457200" y="4724400"/>
            <a:ext cx="8229600" cy="1630363"/>
          </a:xfrm>
        </p:spPr>
        <p:txBody>
          <a:bodyPr>
            <a:normAutofit fontScale="92500" lnSpcReduction="10000"/>
          </a:bodyPr>
          <a:lstStyle/>
          <a:p>
            <a:r>
              <a:rPr lang="en-US" dirty="0" smtClean="0"/>
              <a:t>In order to have the Workbook to read only the payments it should, you must remove the payments before the assessed arrears date from the Payment Summary Tab.</a:t>
            </a:r>
            <a:endParaRPr lang="en-US" dirty="0"/>
          </a:p>
        </p:txBody>
      </p:sp>
      <p:pic>
        <p:nvPicPr>
          <p:cNvPr id="18434" name="Picture 2" descr="P:\PPR\Fiscal Reconciliation Presentation\Remove payments with Assessed Arrears.JPG"/>
          <p:cNvPicPr>
            <a:picLocks noChangeAspect="1" noChangeArrowheads="1"/>
          </p:cNvPicPr>
          <p:nvPr/>
        </p:nvPicPr>
        <p:blipFill>
          <a:blip r:embed="rId3" cstate="print"/>
          <a:srcRect r="39401"/>
          <a:stretch>
            <a:fillRect/>
          </a:stretch>
        </p:blipFill>
        <p:spPr bwMode="auto">
          <a:xfrm>
            <a:off x="4114363" y="2108459"/>
            <a:ext cx="4648637" cy="2006341"/>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pic>
        <p:nvPicPr>
          <p:cNvPr id="5" name="Picture 2" descr="P:\PPR\Fiscal Reconciliation Presentation\Assess Arrears with message and first charge date after assessed arrears.JPG"/>
          <p:cNvPicPr>
            <a:picLocks noChangeAspect="1" noChangeArrowheads="1"/>
          </p:cNvPicPr>
          <p:nvPr/>
        </p:nvPicPr>
        <p:blipFill>
          <a:blip r:embed="rId4" cstate="print"/>
          <a:srcRect/>
          <a:stretch>
            <a:fillRect/>
          </a:stretch>
        </p:blipFill>
        <p:spPr bwMode="auto">
          <a:xfrm>
            <a:off x="457200" y="1863207"/>
            <a:ext cx="3124200" cy="2708793"/>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6" name="Oval 5"/>
          <p:cNvSpPr/>
          <p:nvPr/>
        </p:nvSpPr>
        <p:spPr>
          <a:xfrm>
            <a:off x="2467275" y="1981200"/>
            <a:ext cx="990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267200" y="2352575"/>
            <a:ext cx="1066800" cy="4187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31B6D83-2471-4910-A7EE-5B37A3096B14}"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4495800" y="1752601"/>
            <a:ext cx="4267200" cy="4267199"/>
          </a:xfrm>
        </p:spPr>
        <p:txBody>
          <a:bodyPr>
            <a:normAutofit lnSpcReduction="10000"/>
          </a:bodyPr>
          <a:lstStyle/>
          <a:p>
            <a:r>
              <a:rPr lang="en-US" dirty="0" smtClean="0"/>
              <a:t>The reconciliation now shows only the payments after the assessed arrears.</a:t>
            </a:r>
          </a:p>
          <a:p>
            <a:r>
              <a:rPr lang="en-US" dirty="0" smtClean="0"/>
              <a:t>At the bottom, the total paid only includes payments made after the assessed arrears.</a:t>
            </a:r>
          </a:p>
        </p:txBody>
      </p:sp>
      <p:pic>
        <p:nvPicPr>
          <p:cNvPr id="19460" name="Picture 4" descr="P:\PPR\Fiscal Reconciliation Presentation\Year Block with Assessed Arrears and pre-arrears payments removed 2.JPG"/>
          <p:cNvPicPr>
            <a:picLocks noChangeAspect="1" noChangeArrowheads="1"/>
          </p:cNvPicPr>
          <p:nvPr/>
        </p:nvPicPr>
        <p:blipFill>
          <a:blip r:embed="rId3" cstate="print"/>
          <a:srcRect/>
          <a:stretch>
            <a:fillRect/>
          </a:stretch>
        </p:blipFill>
        <p:spPr bwMode="auto">
          <a:xfrm>
            <a:off x="685800" y="1828800"/>
            <a:ext cx="3521076" cy="4098925"/>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457200" y="4267200"/>
            <a:ext cx="3962400" cy="2362200"/>
          </a:xfrm>
        </p:spPr>
        <p:txBody>
          <a:bodyPr anchor="ctr">
            <a:normAutofit fontScale="70000" lnSpcReduction="20000"/>
          </a:bodyPr>
          <a:lstStyle/>
          <a:p>
            <a:r>
              <a:rPr lang="en-US" dirty="0" smtClean="0"/>
              <a:t>Enter any credits on the Payment Summary Tab.</a:t>
            </a:r>
          </a:p>
          <a:p>
            <a:r>
              <a:rPr lang="en-US" dirty="0" smtClean="0"/>
              <a:t>In this case the credit will appear in June 2019.</a:t>
            </a:r>
          </a:p>
          <a:p>
            <a:r>
              <a:rPr lang="en-US" dirty="0" smtClean="0"/>
              <a:t>If a debit is necessary enter it as a negative amount.</a:t>
            </a:r>
            <a:endParaRPr lang="en-US" dirty="0"/>
          </a:p>
        </p:txBody>
      </p:sp>
      <p:pic>
        <p:nvPicPr>
          <p:cNvPr id="20482" name="Picture 2" descr="P:\PPR\Fiscal Reconciliation Presentation\Payment Summary Tab - Credit Entered.JPG"/>
          <p:cNvPicPr>
            <a:picLocks noChangeAspect="1" noChangeArrowheads="1"/>
          </p:cNvPicPr>
          <p:nvPr/>
        </p:nvPicPr>
        <p:blipFill>
          <a:blip r:embed="rId3" cstate="print"/>
          <a:srcRect/>
          <a:stretch>
            <a:fillRect/>
          </a:stretch>
        </p:blipFill>
        <p:spPr bwMode="auto">
          <a:xfrm>
            <a:off x="765442" y="1752600"/>
            <a:ext cx="3216097" cy="2339975"/>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pic>
        <p:nvPicPr>
          <p:cNvPr id="20483" name="Picture 3" descr="P:\PPR\Fiscal Reconciliation Presentation\Year Block With Credit.JPG"/>
          <p:cNvPicPr>
            <a:picLocks noChangeAspect="1" noChangeArrowheads="1"/>
          </p:cNvPicPr>
          <p:nvPr/>
        </p:nvPicPr>
        <p:blipFill>
          <a:blip r:embed="rId4" cstate="print"/>
          <a:srcRect/>
          <a:stretch>
            <a:fillRect/>
          </a:stretch>
        </p:blipFill>
        <p:spPr bwMode="auto">
          <a:xfrm>
            <a:off x="4876800" y="1752600"/>
            <a:ext cx="3587007" cy="4204109"/>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6" name="Oval 5"/>
          <p:cNvSpPr/>
          <p:nvPr/>
        </p:nvSpPr>
        <p:spPr>
          <a:xfrm>
            <a:off x="7410650" y="3704125"/>
            <a:ext cx="10668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4153300" y="2667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F31B6D83-2471-4910-A7EE-5B37A3096B14}"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Page and Reconciliation Functionality</a:t>
            </a:r>
            <a:endParaRPr lang="en-US" dirty="0"/>
          </a:p>
        </p:txBody>
      </p:sp>
      <p:sp>
        <p:nvSpPr>
          <p:cNvPr id="3" name="Content Placeholder 2"/>
          <p:cNvSpPr>
            <a:spLocks noGrp="1"/>
          </p:cNvSpPr>
          <p:nvPr>
            <p:ph idx="1"/>
          </p:nvPr>
        </p:nvSpPr>
        <p:spPr>
          <a:xfrm>
            <a:off x="457200" y="4191000"/>
            <a:ext cx="8229600" cy="2209799"/>
          </a:xfrm>
        </p:spPr>
        <p:txBody>
          <a:bodyPr>
            <a:normAutofit/>
          </a:bodyPr>
          <a:lstStyle/>
          <a:p>
            <a:r>
              <a:rPr lang="en-US" dirty="0" smtClean="0"/>
              <a:t>The make it clear that a credit has been given, place a comment in the Comments section at the bottom of the PAGE.</a:t>
            </a:r>
            <a:endParaRPr lang="en-US" dirty="0"/>
          </a:p>
        </p:txBody>
      </p:sp>
      <p:pic>
        <p:nvPicPr>
          <p:cNvPr id="1026" name="Picture 2" descr="P:\PPR\Fiscal Reconciliation Presentation\Comments Section Final.JPG"/>
          <p:cNvPicPr>
            <a:picLocks noChangeAspect="1" noChangeArrowheads="1"/>
          </p:cNvPicPr>
          <p:nvPr/>
        </p:nvPicPr>
        <p:blipFill>
          <a:blip r:embed="rId3" cstate="print"/>
          <a:srcRect/>
          <a:stretch>
            <a:fillRect/>
          </a:stretch>
        </p:blipFill>
        <p:spPr bwMode="auto">
          <a:xfrm>
            <a:off x="990600" y="2200175"/>
            <a:ext cx="7162800" cy="1546225"/>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6" name="Slide Number Placeholder 5"/>
          <p:cNvSpPr>
            <a:spLocks noGrp="1"/>
          </p:cNvSpPr>
          <p:nvPr>
            <p:ph type="sldNum" sz="quarter" idx="12"/>
          </p:nvPr>
        </p:nvSpPr>
        <p:spPr/>
        <p:txBody>
          <a:bodyPr/>
          <a:lstStyle/>
          <a:p>
            <a:fld id="{F31B6D83-2471-4910-A7EE-5B37A3096B14}"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 Summary</a:t>
            </a:r>
            <a:endParaRPr lang="en-US" dirty="0"/>
          </a:p>
        </p:txBody>
      </p:sp>
      <p:sp>
        <p:nvSpPr>
          <p:cNvPr id="3" name="Content Placeholder 2"/>
          <p:cNvSpPr>
            <a:spLocks noGrp="1"/>
          </p:cNvSpPr>
          <p:nvPr>
            <p:ph idx="1"/>
          </p:nvPr>
        </p:nvSpPr>
        <p:spPr>
          <a:xfrm>
            <a:off x="457200" y="5410200"/>
            <a:ext cx="8229600" cy="990599"/>
          </a:xfrm>
        </p:spPr>
        <p:txBody>
          <a:bodyPr>
            <a:normAutofit fontScale="70000" lnSpcReduction="20000"/>
          </a:bodyPr>
          <a:lstStyle/>
          <a:p>
            <a:r>
              <a:rPr lang="en-US" dirty="0" smtClean="0"/>
              <a:t>The Reconciliation Summary Lists the SOAs used in the reconciliation.</a:t>
            </a:r>
          </a:p>
          <a:p>
            <a:r>
              <a:rPr lang="en-US" dirty="0" smtClean="0"/>
              <a:t>It also serves as the coversheet for the full reconciliation.</a:t>
            </a:r>
            <a:endParaRPr lang="en-US" dirty="0"/>
          </a:p>
        </p:txBody>
      </p:sp>
      <p:pic>
        <p:nvPicPr>
          <p:cNvPr id="22531" name="Picture 3" descr="P:\PPR\Fiscal Reconciliation Presentation\Reconciliation Summary Page Full.JPG"/>
          <p:cNvPicPr>
            <a:picLocks noChangeAspect="1" noChangeArrowheads="1"/>
          </p:cNvPicPr>
          <p:nvPr/>
        </p:nvPicPr>
        <p:blipFill>
          <a:blip r:embed="rId3" cstate="print"/>
          <a:srcRect l="1165" t="1193" r="951"/>
          <a:stretch>
            <a:fillRect/>
          </a:stretch>
        </p:blipFill>
        <p:spPr bwMode="auto">
          <a:xfrm>
            <a:off x="1371600" y="1447800"/>
            <a:ext cx="6400800" cy="3810000"/>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 Summary</a:t>
            </a:r>
            <a:endParaRPr lang="en-US" dirty="0"/>
          </a:p>
        </p:txBody>
      </p:sp>
      <p:sp>
        <p:nvSpPr>
          <p:cNvPr id="3" name="Content Placeholder 2"/>
          <p:cNvSpPr>
            <a:spLocks noGrp="1"/>
          </p:cNvSpPr>
          <p:nvPr>
            <p:ph idx="1"/>
          </p:nvPr>
        </p:nvSpPr>
        <p:spPr>
          <a:xfrm>
            <a:off x="457200" y="4191000"/>
            <a:ext cx="8229600" cy="1935163"/>
          </a:xfrm>
        </p:spPr>
        <p:txBody>
          <a:bodyPr>
            <a:normAutofit fontScale="85000" lnSpcReduction="10000"/>
          </a:bodyPr>
          <a:lstStyle/>
          <a:p>
            <a:pPr>
              <a:buNone/>
            </a:pPr>
            <a:r>
              <a:rPr lang="en-US" dirty="0" smtClean="0"/>
              <a:t>The bottom section of the Reconciliation Summary is for the user to print their name then sign and date declaring that the information in the Fiscal Reconciliation is true and correct under the penalties of perjury.</a:t>
            </a:r>
            <a:endParaRPr lang="en-US" dirty="0"/>
          </a:p>
        </p:txBody>
      </p:sp>
      <p:pic>
        <p:nvPicPr>
          <p:cNvPr id="23554" name="Picture 2" descr="P:\PPR\Fiscal Reconciliation Presentation\Summary Signature Section.JPG"/>
          <p:cNvPicPr>
            <a:picLocks noChangeAspect="1" noChangeArrowheads="1"/>
          </p:cNvPicPr>
          <p:nvPr/>
        </p:nvPicPr>
        <p:blipFill>
          <a:blip r:embed="rId3" cstate="print"/>
          <a:srcRect/>
          <a:stretch>
            <a:fillRect/>
          </a:stretch>
        </p:blipFill>
        <p:spPr bwMode="auto">
          <a:xfrm>
            <a:off x="646809" y="1903412"/>
            <a:ext cx="7850382" cy="1754187"/>
          </a:xfrm>
          <a:prstGeom prst="rect">
            <a:avLst/>
          </a:prstGeom>
          <a:noFill/>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the Workbook</a:t>
            </a:r>
            <a:endParaRPr lang="en-US" dirty="0"/>
          </a:p>
        </p:txBody>
      </p:sp>
      <p:sp>
        <p:nvSpPr>
          <p:cNvPr id="3" name="Content Placeholder 2"/>
          <p:cNvSpPr>
            <a:spLocks noGrp="1"/>
          </p:cNvSpPr>
          <p:nvPr>
            <p:ph idx="1"/>
          </p:nvPr>
        </p:nvSpPr>
        <p:spPr/>
        <p:txBody>
          <a:bodyPr/>
          <a:lstStyle/>
          <a:p>
            <a:r>
              <a:rPr lang="en-US" dirty="0" smtClean="0"/>
              <a:t>The Payment Summary Tab is not intended to be printed.</a:t>
            </a:r>
          </a:p>
          <a:p>
            <a:r>
              <a:rPr lang="en-US" dirty="0" smtClean="0"/>
              <a:t>Each reconciliation page must be printed individually.</a:t>
            </a:r>
          </a:p>
        </p:txBody>
      </p:sp>
      <p:sp>
        <p:nvSpPr>
          <p:cNvPr id="4" name="Slide Number Placeholder 3"/>
          <p:cNvSpPr>
            <a:spLocks noGrp="1"/>
          </p:cNvSpPr>
          <p:nvPr>
            <p:ph type="sldNum" sz="quarter" idx="12"/>
          </p:nvPr>
        </p:nvSpPr>
        <p:spPr/>
        <p:txBody>
          <a:bodyPr/>
          <a:lstStyle/>
          <a:p>
            <a:fld id="{F31B6D83-2471-4910-A7EE-5B37A3096B14}"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Prince George’s County Office of Child Support is a Metro Jurisdiction with over 33,000 cases.</a:t>
            </a:r>
          </a:p>
          <a:p>
            <a:r>
              <a:rPr lang="en-US" dirty="0" smtClean="0"/>
              <a:t>There was a great need and a lot of requests for monthly reconciliations that were done manually which made them time consuming. </a:t>
            </a:r>
          </a:p>
          <a:p>
            <a:r>
              <a:rPr lang="en-US" dirty="0" smtClean="0"/>
              <a:t>The idea for the Fiscal Reconciliation Workbook came from Charise Proctor in 2015.</a:t>
            </a:r>
          </a:p>
          <a:p>
            <a:r>
              <a:rPr lang="en-US" dirty="0" smtClean="0"/>
              <a:t>Charise Proctor asked Aileen Hoyle to implement the idea.</a:t>
            </a:r>
            <a:endParaRPr lang="en-US" dirty="0"/>
          </a:p>
        </p:txBody>
      </p:sp>
      <p:sp>
        <p:nvSpPr>
          <p:cNvPr id="4" name="Slide Number Placeholder 3"/>
          <p:cNvSpPr>
            <a:spLocks noGrp="1"/>
          </p:cNvSpPr>
          <p:nvPr>
            <p:ph type="sldNum" sz="quarter" idx="12"/>
          </p:nvPr>
        </p:nvSpPr>
        <p:spPr/>
        <p:txBody>
          <a:bodyPr/>
          <a:lstStyle/>
          <a:p>
            <a:fld id="{F31B6D83-2471-4910-A7EE-5B37A3096B14}"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normAutofit/>
          </a:bodyPr>
          <a:lstStyle/>
          <a:p>
            <a:r>
              <a:rPr lang="en-US" dirty="0" smtClean="0"/>
              <a:t>Due the sensitive data of a Fiscal Reconciliation, it had to be protected from the tampering of formulas.</a:t>
            </a:r>
          </a:p>
          <a:p>
            <a:r>
              <a:rPr lang="en-US" dirty="0" smtClean="0"/>
              <a:t>The Workbook Pages are locked down and password protected except for the top of PAGE 1 where you can enter your Jurisdiction Name and case information.</a:t>
            </a:r>
          </a:p>
          <a:p>
            <a:r>
              <a:rPr lang="en-US" dirty="0" smtClean="0"/>
              <a:t>You will not be allowed to change anything else on the PAGES.</a:t>
            </a:r>
            <a:endParaRPr lang="en-US" dirty="0"/>
          </a:p>
        </p:txBody>
      </p:sp>
      <p:sp>
        <p:nvSpPr>
          <p:cNvPr id="4" name="Slide Number Placeholder 3"/>
          <p:cNvSpPr>
            <a:spLocks noGrp="1"/>
          </p:cNvSpPr>
          <p:nvPr>
            <p:ph type="sldNum" sz="quarter" idx="12"/>
          </p:nvPr>
        </p:nvSpPr>
        <p:spPr/>
        <p:txBody>
          <a:bodyPr/>
          <a:lstStyle/>
          <a:p>
            <a:fld id="{F31B6D83-2471-4910-A7EE-5B37A3096B14}"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and-a.jpg"/>
          <p:cNvPicPr>
            <a:picLocks noGrp="1" noChangeAspect="1"/>
          </p:cNvPicPr>
          <p:nvPr>
            <p:ph idx="1"/>
          </p:nvPr>
        </p:nvPicPr>
        <p:blipFill>
          <a:blip r:embed="rId3" cstate="print"/>
          <a:stretch>
            <a:fillRect/>
          </a:stretch>
        </p:blipFill>
        <p:spPr>
          <a:xfrm>
            <a:off x="1117879" y="1143000"/>
            <a:ext cx="6908242" cy="4572000"/>
          </a:xfrm>
        </p:spPr>
      </p:pic>
      <p:sp>
        <p:nvSpPr>
          <p:cNvPr id="5" name="Slide Number Placeholder 4"/>
          <p:cNvSpPr>
            <a:spLocks noGrp="1"/>
          </p:cNvSpPr>
          <p:nvPr>
            <p:ph type="sldNum" sz="quarter" idx="12"/>
          </p:nvPr>
        </p:nvSpPr>
        <p:spPr/>
        <p:txBody>
          <a:bodyPr/>
          <a:lstStyle/>
          <a:p>
            <a:fld id="{F31B6D83-2471-4910-A7EE-5B37A3096B14}"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981200"/>
            <a:ext cx="8229600" cy="3787808"/>
          </a:xfrm>
        </p:spPr>
        <p:txBody>
          <a:bodyPr anchor="ctr"/>
          <a:lstStyle/>
          <a:p>
            <a:r>
              <a:rPr lang="en-US" dirty="0" smtClean="0"/>
              <a:t>Charise Proctor</a:t>
            </a:r>
          </a:p>
          <a:p>
            <a:pPr lvl="1"/>
            <a:r>
              <a:rPr lang="en-US" dirty="0" smtClean="0">
                <a:hlinkClick r:id="rId3"/>
              </a:rPr>
              <a:t>Charise.proctor@maryland.gov</a:t>
            </a:r>
            <a:endParaRPr lang="en-US" dirty="0" smtClean="0"/>
          </a:p>
          <a:p>
            <a:pPr lvl="1">
              <a:buNone/>
            </a:pPr>
            <a:endParaRPr lang="en-US" dirty="0" smtClean="0"/>
          </a:p>
          <a:p>
            <a:r>
              <a:rPr lang="en-US" dirty="0" smtClean="0"/>
              <a:t>Aileen Hoyle</a:t>
            </a:r>
          </a:p>
          <a:p>
            <a:pPr lvl="1"/>
            <a:r>
              <a:rPr lang="en-US" dirty="0" smtClean="0">
                <a:hlinkClick r:id="rId4"/>
              </a:rPr>
              <a:t>aileen.hoyle@maryland.gov</a:t>
            </a:r>
            <a:endParaRPr lang="en-US" dirty="0" smtClean="0"/>
          </a:p>
        </p:txBody>
      </p:sp>
      <p:sp>
        <p:nvSpPr>
          <p:cNvPr id="4" name="Slide Number Placeholder 3"/>
          <p:cNvSpPr>
            <a:spLocks noGrp="1"/>
          </p:cNvSpPr>
          <p:nvPr>
            <p:ph type="sldNum" sz="quarter" idx="12"/>
          </p:nvPr>
        </p:nvSpPr>
        <p:spPr/>
        <p:txBody>
          <a:bodyPr/>
          <a:lstStyle/>
          <a:p>
            <a:fld id="{F31B6D83-2471-4910-A7EE-5B37A3096B14}" type="slidenum">
              <a:rPr lang="en-US" smtClean="0"/>
              <a:pPr/>
              <a:t>32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Fiscal Reconciliation Workbook?</a:t>
            </a:r>
            <a:endParaRPr lang="en-US" dirty="0"/>
          </a:p>
        </p:txBody>
      </p:sp>
      <p:sp>
        <p:nvSpPr>
          <p:cNvPr id="3" name="Content Placeholder 2"/>
          <p:cNvSpPr>
            <a:spLocks noGrp="1"/>
          </p:cNvSpPr>
          <p:nvPr>
            <p:ph idx="1"/>
          </p:nvPr>
        </p:nvSpPr>
        <p:spPr/>
        <p:txBody>
          <a:bodyPr/>
          <a:lstStyle/>
          <a:p>
            <a:r>
              <a:rPr lang="en-US" dirty="0" smtClean="0"/>
              <a:t>The Fiscal Reconciliation Workbook is an Excel document that helps calculate the case balances on child support cases.</a:t>
            </a:r>
          </a:p>
          <a:p>
            <a:endParaRPr lang="en-US" dirty="0" smtClean="0"/>
          </a:p>
          <a:p>
            <a:r>
              <a:rPr lang="en-US" dirty="0" smtClean="0"/>
              <a:t>It is used to ensure that the balance matches the court order and payment activity on the case.</a:t>
            </a:r>
          </a:p>
          <a:p>
            <a:endParaRPr lang="en-US" dirty="0"/>
          </a:p>
        </p:txBody>
      </p:sp>
      <p:sp>
        <p:nvSpPr>
          <p:cNvPr id="4" name="Slide Number Placeholder 3"/>
          <p:cNvSpPr>
            <a:spLocks noGrp="1"/>
          </p:cNvSpPr>
          <p:nvPr>
            <p:ph type="sldNum" sz="quarter" idx="12"/>
          </p:nvPr>
        </p:nvSpPr>
        <p:spPr/>
        <p:txBody>
          <a:bodyPr/>
          <a:lstStyle/>
          <a:p>
            <a:fld id="{F31B6D83-2471-4910-A7EE-5B37A3096B14}"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 Used in this Presentation</a:t>
            </a:r>
            <a:endParaRPr lang="en-US" dirty="0"/>
          </a:p>
        </p:txBody>
      </p:sp>
      <p:sp>
        <p:nvSpPr>
          <p:cNvPr id="3" name="Content Placeholder 2"/>
          <p:cNvSpPr>
            <a:spLocks noGrp="1"/>
          </p:cNvSpPr>
          <p:nvPr>
            <p:ph idx="1"/>
          </p:nvPr>
        </p:nvSpPr>
        <p:spPr/>
        <p:txBody>
          <a:bodyPr/>
          <a:lstStyle/>
          <a:p>
            <a:r>
              <a:rPr lang="en-US" dirty="0" smtClean="0"/>
              <a:t>Support Ordered Amount (SOA) – The monthly court ordered child support amount.</a:t>
            </a:r>
          </a:p>
          <a:p>
            <a:pPr>
              <a:buNone/>
            </a:pPr>
            <a:endParaRPr lang="en-US" dirty="0"/>
          </a:p>
        </p:txBody>
      </p:sp>
      <p:sp>
        <p:nvSpPr>
          <p:cNvPr id="4" name="Slide Number Placeholder 3"/>
          <p:cNvSpPr>
            <a:spLocks noGrp="1"/>
          </p:cNvSpPr>
          <p:nvPr>
            <p:ph type="sldNum" sz="quarter" idx="12"/>
          </p:nvPr>
        </p:nvSpPr>
        <p:spPr/>
        <p:txBody>
          <a:bodyPr/>
          <a:lstStyle/>
          <a:p>
            <a:fld id="{F31B6D83-2471-4910-A7EE-5B37A3096B14}"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Workbook Layout</a:t>
            </a:r>
            <a:endParaRPr lang="en-US" dirty="0"/>
          </a:p>
        </p:txBody>
      </p:sp>
      <p:sp>
        <p:nvSpPr>
          <p:cNvPr id="3" name="Content Placeholder 2"/>
          <p:cNvSpPr>
            <a:spLocks noGrp="1"/>
          </p:cNvSpPr>
          <p:nvPr>
            <p:ph idx="1"/>
          </p:nvPr>
        </p:nvSpPr>
        <p:spPr>
          <a:xfrm>
            <a:off x="457200" y="3124200"/>
            <a:ext cx="8229600" cy="3001963"/>
          </a:xfrm>
        </p:spPr>
        <p:txBody>
          <a:bodyPr>
            <a:normAutofit fontScale="92500" lnSpcReduction="10000"/>
          </a:bodyPr>
          <a:lstStyle/>
          <a:p>
            <a:r>
              <a:rPr lang="en-US" dirty="0" smtClean="0"/>
              <a:t>Payment Summary Tab – All payment and court order information is entered here.</a:t>
            </a:r>
          </a:p>
          <a:p>
            <a:r>
              <a:rPr lang="en-US" dirty="0" smtClean="0"/>
              <a:t>PAGES 1 to 8 - The month-by-month reconciliation tabs.</a:t>
            </a:r>
          </a:p>
          <a:p>
            <a:r>
              <a:rPr lang="en-US" dirty="0" smtClean="0"/>
              <a:t>Fiscal Reconciliation Summary – A coversheet with the case and court order information.</a:t>
            </a:r>
            <a:endParaRPr lang="en-US" dirty="0"/>
          </a:p>
        </p:txBody>
      </p:sp>
      <p:pic>
        <p:nvPicPr>
          <p:cNvPr id="5122" name="Picture 2" descr="P:\PPR\Fiscal Reconciliation Presentation\Workbook Tabs.JPG"/>
          <p:cNvPicPr>
            <a:picLocks noChangeAspect="1" noChangeArrowheads="1"/>
          </p:cNvPicPr>
          <p:nvPr/>
        </p:nvPicPr>
        <p:blipFill>
          <a:blip r:embed="rId3" cstate="print"/>
          <a:srcRect/>
          <a:stretch>
            <a:fillRect/>
          </a:stretch>
        </p:blipFill>
        <p:spPr bwMode="auto">
          <a:xfrm>
            <a:off x="152400" y="1958785"/>
            <a:ext cx="8840957" cy="548640"/>
          </a:xfrm>
          <a:prstGeom prst="rect">
            <a:avLst/>
          </a:prstGeom>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Summary Tab</a:t>
            </a:r>
            <a:endParaRPr lang="en-US" dirty="0"/>
          </a:p>
        </p:txBody>
      </p:sp>
      <p:sp>
        <p:nvSpPr>
          <p:cNvPr id="3" name="Content Placeholder 2"/>
          <p:cNvSpPr>
            <a:spLocks noGrp="1"/>
          </p:cNvSpPr>
          <p:nvPr>
            <p:ph idx="1"/>
          </p:nvPr>
        </p:nvSpPr>
        <p:spPr>
          <a:xfrm>
            <a:off x="457200" y="5486400"/>
            <a:ext cx="8229600" cy="957388"/>
          </a:xfrm>
        </p:spPr>
        <p:txBody>
          <a:bodyPr>
            <a:normAutofit lnSpcReduction="10000"/>
          </a:bodyPr>
          <a:lstStyle/>
          <a:p>
            <a:pPr algn="ctr">
              <a:buNone/>
            </a:pPr>
            <a:r>
              <a:rPr lang="en-US" dirty="0" smtClean="0"/>
              <a:t>All payment and court order information is entered on this tab.</a:t>
            </a:r>
            <a:endParaRPr lang="en-US" dirty="0"/>
          </a:p>
        </p:txBody>
      </p:sp>
      <p:pic>
        <p:nvPicPr>
          <p:cNvPr id="2051" name="Picture 3" descr="P:\PPR\Fiscal Reconciliation Presentation\Summary Page Full Area.JPG"/>
          <p:cNvPicPr>
            <a:picLocks noChangeAspect="1" noChangeArrowheads="1"/>
          </p:cNvPicPr>
          <p:nvPr/>
        </p:nvPicPr>
        <p:blipFill>
          <a:blip r:embed="rId3" cstate="print"/>
          <a:srcRect/>
          <a:stretch>
            <a:fillRect/>
          </a:stretch>
        </p:blipFill>
        <p:spPr bwMode="auto">
          <a:xfrm>
            <a:off x="733438" y="1371600"/>
            <a:ext cx="7677125" cy="4114800"/>
          </a:xfrm>
          <a:prstGeom prst="rect">
            <a:avLst/>
          </a:prstGeom>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Summary Tab cont.</a:t>
            </a:r>
            <a:endParaRPr lang="en-US" dirty="0"/>
          </a:p>
        </p:txBody>
      </p:sp>
      <p:sp>
        <p:nvSpPr>
          <p:cNvPr id="3" name="Content Placeholder 2"/>
          <p:cNvSpPr>
            <a:spLocks noGrp="1"/>
          </p:cNvSpPr>
          <p:nvPr>
            <p:ph idx="1"/>
          </p:nvPr>
        </p:nvSpPr>
        <p:spPr>
          <a:xfrm>
            <a:off x="457200" y="2895601"/>
            <a:ext cx="8229600" cy="3429000"/>
          </a:xfrm>
        </p:spPr>
        <p:txBody>
          <a:bodyPr>
            <a:normAutofit/>
          </a:bodyPr>
          <a:lstStyle/>
          <a:p>
            <a:r>
              <a:rPr lang="en-US" dirty="0" smtClean="0"/>
              <a:t>The CSES Payment Summary can be downloaded as an Excel spreadsheet which is then pasted into the Fiscal Reconciliation Workbook.</a:t>
            </a:r>
          </a:p>
          <a:p>
            <a:r>
              <a:rPr lang="en-US" dirty="0" smtClean="0"/>
              <a:t>Therefore, the headings for the Payment Summary section match the headings of the CSES Payment Summary Screen. </a:t>
            </a:r>
          </a:p>
        </p:txBody>
      </p:sp>
      <p:pic>
        <p:nvPicPr>
          <p:cNvPr id="3074" name="Picture 2" descr="P:\PPR\Fiscal Reconciliation Presentation\Payment Summary Tab - Payment Summary Headings.JPG"/>
          <p:cNvPicPr>
            <a:picLocks noChangeAspect="1" noChangeArrowheads="1"/>
          </p:cNvPicPr>
          <p:nvPr/>
        </p:nvPicPr>
        <p:blipFill>
          <a:blip r:embed="rId3" cstate="print"/>
          <a:srcRect/>
          <a:stretch>
            <a:fillRect/>
          </a:stretch>
        </p:blipFill>
        <p:spPr bwMode="auto">
          <a:xfrm>
            <a:off x="279445" y="1905000"/>
            <a:ext cx="8585111" cy="533400"/>
          </a:xfrm>
          <a:prstGeom prst="rect">
            <a:avLst/>
          </a:prstGeom>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Summary Tab cont.</a:t>
            </a:r>
            <a:endParaRPr lang="en-US" dirty="0"/>
          </a:p>
        </p:txBody>
      </p:sp>
      <p:sp>
        <p:nvSpPr>
          <p:cNvPr id="3" name="Content Placeholder 2"/>
          <p:cNvSpPr>
            <a:spLocks noGrp="1"/>
          </p:cNvSpPr>
          <p:nvPr>
            <p:ph idx="1"/>
          </p:nvPr>
        </p:nvSpPr>
        <p:spPr>
          <a:xfrm>
            <a:off x="457200" y="3657600"/>
            <a:ext cx="8229600" cy="2263808"/>
          </a:xfrm>
        </p:spPr>
        <p:txBody>
          <a:bodyPr/>
          <a:lstStyle/>
          <a:p>
            <a:r>
              <a:rPr lang="en-US" dirty="0" smtClean="0"/>
              <a:t>The Payment Summary Tab allows for up to 20,000 lines of payment information.</a:t>
            </a:r>
          </a:p>
          <a:p>
            <a:r>
              <a:rPr lang="en-US" dirty="0" smtClean="0"/>
              <a:t>The red line indicates this limit.</a:t>
            </a:r>
          </a:p>
        </p:txBody>
      </p:sp>
      <p:pic>
        <p:nvPicPr>
          <p:cNvPr id="4" name="Picture 3" descr="P:\PPR\Fiscal Reconciliation Presentation\20,000 Payment History Limit.JPG"/>
          <p:cNvPicPr>
            <a:picLocks noChangeAspect="1" noChangeArrowheads="1"/>
          </p:cNvPicPr>
          <p:nvPr/>
        </p:nvPicPr>
        <p:blipFill>
          <a:blip r:embed="rId3" cstate="print"/>
          <a:srcRect/>
          <a:stretch>
            <a:fillRect/>
          </a:stretch>
        </p:blipFill>
        <p:spPr bwMode="auto">
          <a:xfrm>
            <a:off x="802627" y="2209800"/>
            <a:ext cx="7538746" cy="687413"/>
          </a:xfrm>
          <a:prstGeom prst="rect">
            <a:avLst/>
          </a:prstGeom>
          <a:ln w="38100">
            <a:solidFill>
              <a:schemeClr val="accent1">
                <a:lumMod val="75000"/>
              </a:schemeClr>
            </a:solidFill>
          </a:ln>
          <a:effectLst>
            <a:outerShdw blurRad="50800" dist="38100" dir="8100000" algn="tr" rotWithShape="0">
              <a:prstClr val="black">
                <a:alpha val="40000"/>
              </a:prstClr>
            </a:outerShdw>
          </a:effectLst>
        </p:spPr>
      </p:pic>
      <p:sp>
        <p:nvSpPr>
          <p:cNvPr id="5" name="Slide Number Placeholder 4"/>
          <p:cNvSpPr>
            <a:spLocks noGrp="1"/>
          </p:cNvSpPr>
          <p:nvPr>
            <p:ph type="sldNum" sz="quarter" idx="12"/>
          </p:nvPr>
        </p:nvSpPr>
        <p:spPr/>
        <p:txBody>
          <a:bodyPr/>
          <a:lstStyle/>
          <a:p>
            <a:fld id="{F31B6D83-2471-4910-A7EE-5B37A3096B14}"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92149BA125A4DBA29E20D23FF6F07" ma:contentTypeVersion="4" ma:contentTypeDescription="Create a new document." ma:contentTypeScope="" ma:versionID="f75b5a14bf6f4846a80cb9ff816b24d6">
  <xsd:schema xmlns:xsd="http://www.w3.org/2001/XMLSchema" xmlns:xs="http://www.w3.org/2001/XMLSchema" xmlns:p="http://schemas.microsoft.com/office/2006/metadata/properties" xmlns:ns2="baef2820-6b11-4694-96a8-3a6c53cf250b" xmlns:ns3="3f6b5055-1967-4606-b0e6-6c1398a999ef" targetNamespace="http://schemas.microsoft.com/office/2006/metadata/properties" ma:root="true" ma:fieldsID="01a686146dace8e4018571f27dbe3589" ns2:_="" ns3:_="">
    <xsd:import namespace="baef2820-6b11-4694-96a8-3a6c53cf250b"/>
    <xsd:import namespace="3f6b5055-1967-4606-b0e6-6c1398a999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f2820-6b11-4694-96a8-3a6c53cf2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b5055-1967-4606-b0e6-6c1398a999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73485D-769F-4A20-B4D5-B1C2FC2793CF}"/>
</file>

<file path=customXml/itemProps2.xml><?xml version="1.0" encoding="utf-8"?>
<ds:datastoreItem xmlns:ds="http://schemas.openxmlformats.org/officeDocument/2006/customXml" ds:itemID="{E7438EC8-098B-41C7-836F-E7651F050D95}"/>
</file>

<file path=customXml/itemProps3.xml><?xml version="1.0" encoding="utf-8"?>
<ds:datastoreItem xmlns:ds="http://schemas.openxmlformats.org/officeDocument/2006/customXml" ds:itemID="{AAFE7F74-A590-44AC-AC3D-4033C0CDA2A5}"/>
</file>

<file path=docProps/app.xml><?xml version="1.0" encoding="utf-8"?>
<Properties xmlns="http://schemas.openxmlformats.org/officeDocument/2006/extended-properties" xmlns:vt="http://schemas.openxmlformats.org/officeDocument/2006/docPropsVTypes">
  <Template>Verve</Template>
  <TotalTime>788</TotalTime>
  <Words>1129</Words>
  <Application>Microsoft Office PowerPoint</Application>
  <PresentationFormat>On-screen Show (4:3)</PresentationFormat>
  <Paragraphs>162</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Verve</vt:lpstr>
      <vt:lpstr>The Fiscal Reconciliation Workbook</vt:lpstr>
      <vt:lpstr>Purpose</vt:lpstr>
      <vt:lpstr>Background</vt:lpstr>
      <vt:lpstr>What is the Fiscal Reconciliation Workbook?</vt:lpstr>
      <vt:lpstr>Definitions Used in this Presentation</vt:lpstr>
      <vt:lpstr>Workbook Layout</vt:lpstr>
      <vt:lpstr>Payment Summary Tab</vt:lpstr>
      <vt:lpstr>Payment Summary Tab cont.</vt:lpstr>
      <vt:lpstr>Payment Summary Tab cont.</vt:lpstr>
      <vt:lpstr>Payment Summary Tab cont.</vt:lpstr>
      <vt:lpstr>Payment Summary Tab cont.</vt:lpstr>
      <vt:lpstr>Payment Summary Tab Cont.</vt:lpstr>
      <vt:lpstr>Payment Summary Tab cont.</vt:lpstr>
      <vt:lpstr>Fiscal Reconciliation Pages</vt:lpstr>
      <vt:lpstr>Fiscal Reconciliation Pages</vt:lpstr>
      <vt:lpstr>Fiscal Reconciliation Pages: The Year Block</vt:lpstr>
      <vt:lpstr>Total Paid and Arrears Balance</vt:lpstr>
      <vt:lpstr>Summary Page and Reconciliation Functionality</vt:lpstr>
      <vt:lpstr>Summary Page and Reconciliation Functionality</vt:lpstr>
      <vt:lpstr>Summary Page and Reconciliation Functionality</vt:lpstr>
      <vt:lpstr>Summary Page and Reconciliation Functionality</vt:lpstr>
      <vt:lpstr>Summary Page and Reconciliation Functionality</vt:lpstr>
      <vt:lpstr>Summary Page and Reconciliation Functionality</vt:lpstr>
      <vt:lpstr>Summary Page and Reconciliation Functionality</vt:lpstr>
      <vt:lpstr>Summary Page and Reconciliation Functionality</vt:lpstr>
      <vt:lpstr>Summary Page and Reconciliation Functionality</vt:lpstr>
      <vt:lpstr>Reconciliation Summary</vt:lpstr>
      <vt:lpstr>Reconciliation Summary</vt:lpstr>
      <vt:lpstr>Printing the Workbook</vt:lpstr>
      <vt:lpstr>Security</vt:lpstr>
      <vt:lpstr>Slide 31</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AHoyle</dc:creator>
  <cp:lastModifiedBy>AHoyle</cp:lastModifiedBy>
  <cp:revision>82</cp:revision>
  <dcterms:created xsi:type="dcterms:W3CDTF">2019-10-10T12:32:28Z</dcterms:created>
  <dcterms:modified xsi:type="dcterms:W3CDTF">2019-10-15T13:55:31Z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0x010100FDE92149BA125A4DBA29E20D23FF6F07</vt:lpwstr>
  </property>
</Properties>
</file>